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7" r:id="rId6"/>
    <p:sldId id="287" r:id="rId7"/>
    <p:sldId id="288" r:id="rId8"/>
    <p:sldId id="289" r:id="rId9"/>
    <p:sldId id="290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9D7368-1899-B34D-BB7F-B351F78FFAF7}" v="1" dt="2023-06-07T14:45:00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9"/>
  </p:normalViewPr>
  <p:slideViewPr>
    <p:cSldViewPr snapToGrid="0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B816E-F711-4F54-8006-D250C8FA91F8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98F52-CDF2-4814-8CD6-B53EC33C21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82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6664A-7853-83E0-194F-42D7DDE5D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91BD88-FCEC-168D-2619-841AFE2E1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66CA6A-F218-3EBC-28C9-15D4165E7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A5-12D0-E343-9C55-8F5640A523C4}" type="datetime1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CE787D-ADEA-1245-FBD9-7D784892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Vertrauliche Unterlage, nicht zur Weitergabe bestimmt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A640D7-86C3-5347-CE22-4A21F5B2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FA6-D167-4E69-BAF7-21A6C92693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16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BCF63-0546-C372-9E73-74B2B065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341681-5871-B336-6FF7-4A192AF72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6A3576-E38E-3C19-C575-D028E210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ECF5-4F23-254B-A2E2-AB23B113A2A8}" type="datetime1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76F029-654F-CABA-E370-4DDD3FF8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Vertrauliche Unterlage, nicht zur Weitergabe bestimmt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21E657-5316-01A4-DFC0-285C5CBD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FA6-D167-4E69-BAF7-21A6C92693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C8BE372-182F-330A-B5A9-B2BA358B5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1285CEC-62D0-7FE0-6AF1-5A156B9AE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D1EF3-4D3B-76DB-384A-778B594A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5FDD-81D2-7240-8730-74E25CDEEFB8}" type="datetime1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7AB02B-2E31-8F33-11F2-C995BC41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Vertrauliche Unterlage, nicht zur Weitergabe bestimmt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04B12E-B860-1DB8-FBCD-4726BF3F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FA6-D167-4E69-BAF7-21A6C92693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39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7D259-BE89-112A-3D91-67734ECA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BB3AB2-F98B-286C-7859-D37C03022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0C0142-2FC3-6A06-9C5F-4A232D9F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5528-1FC7-0543-8BC2-435D9AE51390}" type="datetime1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1017EE-A016-14BD-0DAE-D595E779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Vertrauliche Unterlage, nicht zur Weitergabe bestimmt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41B50F-DFB8-83A0-6466-159709B8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FA6-D167-4E69-BAF7-21A6C92693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20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6A87D-F8B2-7F89-536C-D832C24D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3B64EA-D74F-A99A-F7A9-C21EB5076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3034FD-741D-A5A3-019D-7E197B30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C3C9-BAA5-814C-BEB1-63789005044D}" type="datetime1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BD12BC-A43E-CBE9-C64A-D7442D44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Vertrauliche Unterlage, nicht zur Weitergabe bestimmt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07C1B2-7C89-E841-C3C2-10C5B1F2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FA6-D167-4E69-BAF7-21A6C92693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97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D4EAD-1FDA-313E-8E6E-CFF2867E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75FC68-D825-5C7C-8EFF-F9CF168FA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675A75-9C53-F89E-24F3-47B9E129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8AD3F6-9736-39EF-C3D3-0B255782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E865-1021-9849-B10E-B77367DF8F70}" type="datetime1">
              <a:rPr lang="de-DE" smtClean="0"/>
              <a:t>07.06.23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51EC7E-AFD5-BF58-7993-A3ADBF9B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Vertrauliche Unterlage, nicht zur Weitergabe bestimmt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4A1885-B06C-264F-475B-BFEE4BFB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FA6-D167-4E69-BAF7-21A6C92693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13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5D5AF-1516-A383-E1EC-D005D29F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40A755-6EED-5ACB-7E19-A83EDB1E8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957B10-CDA7-5EBF-FEA1-D217B8DFB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CEA636-C431-60EC-B45C-C98FCE004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33E628-DFF9-9437-D529-789EB2EFA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9C9BCEC-96EF-744F-3D03-81F6D7D8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3F13-5F15-9541-A144-D67F33458335}" type="datetime1">
              <a:rPr lang="de-DE" smtClean="0"/>
              <a:t>07.06.23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833DAE-1327-6B35-F800-10AF9712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Vertrauliche Unterlage, nicht zur Weitergabe bestimmt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7818F4-AF8A-CEF5-8A41-34370DA8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FA6-D167-4E69-BAF7-21A6C92693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70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F8E3A-C9D1-539E-2CB3-7803E446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88443F-E33B-E77A-EB38-E0D339D5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9C18-03AE-E244-8B73-A4A7B8F671AE}" type="datetime1">
              <a:rPr lang="de-DE" smtClean="0"/>
              <a:t>07.06.23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2DA540-1B58-EE34-6D2E-B5189BAD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Vertrauliche Unterlage, nicht zur Weitergabe bestimmt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F7793A-45C9-16D9-6114-9B21A42E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FA6-D167-4E69-BAF7-21A6C92693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8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22C0EF-9EE7-F6C6-1C0B-725A1C9B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C031-14A4-594C-8AE8-B7712DD45C8E}" type="datetime1">
              <a:rPr lang="de-DE" smtClean="0"/>
              <a:t>07.06.23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263078-0107-59B2-F1F9-8DBFB832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Vertrauliche Unterlage, nicht zur Weitergabe bestimmt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93447F-7475-3DC3-55CF-FA0B3D20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FA6-D167-4E69-BAF7-21A6C92693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56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7CD0C-964E-57A6-FBE1-2ED32B8B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E9665A-7B32-4B0A-779B-222295910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C4DC02-9C30-1DD8-1484-21E24000F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52115B-1248-F817-8A30-7C0E4353B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AF64-9722-3E49-BAFA-092D696267E3}" type="datetime1">
              <a:rPr lang="de-DE" smtClean="0"/>
              <a:t>07.06.23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7BA6E2-AD09-1115-6855-EA9F71C8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Vertrauliche Unterlage, nicht zur Weitergabe bestimmt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44932A-7F8D-0E57-903A-B95D7695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FA6-D167-4E69-BAF7-21A6C92693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908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ADACF3-B0F4-AF6D-5EE4-891524E4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42B5E92-64A2-5F1A-F8E2-218A09686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F05484-77B1-0805-9894-B475B6446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31FBE5-CFA9-DFD4-5582-C8EE2A39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3489-6CE1-874D-8E14-F3DAB6D2B16A}" type="datetime1">
              <a:rPr lang="de-DE" smtClean="0"/>
              <a:t>07.06.23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B6D738-0924-AD0B-3855-F39C497D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Vertrauliche Unterlage, nicht zur Weitergabe bestimmt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731674-5588-309F-D35D-CC7975E6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FA6-D167-4E69-BAF7-21A6C92693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82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0F527AD-4B0F-259C-398A-40FFFB4E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728"/>
            <a:ext cx="9295701" cy="84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14E831-1A71-0DFB-71F0-0D0D38B6C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4851"/>
            <a:ext cx="10515600" cy="4692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061678-D36E-D0F4-41C4-8F561CDA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8AF062-43DF-9642-974E-3B23CDFD4E71}" type="datetime1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CD1169-E140-1A0C-3D02-7CE3D55D1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Vertrauliche Unterlage, nicht zur Weitergabe bestimmt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66370A-BC19-4103-2C4B-FA3AFF8B6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B00FA6-D167-4E69-BAF7-21A6C92693F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4B045E-77D2-8A92-C707-2A060D0877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5" y="175580"/>
            <a:ext cx="1560352" cy="15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0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EDAB4-0BEC-169A-68AF-FA2991FEE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2390" y="1146078"/>
            <a:ext cx="6072199" cy="2562947"/>
          </a:xfrm>
        </p:spPr>
        <p:txBody>
          <a:bodyPr>
            <a:normAutofit/>
          </a:bodyPr>
          <a:lstStyle/>
          <a:p>
            <a:r>
              <a:rPr lang="de-DE" sz="4000" b="1" dirty="0"/>
              <a:t>Gebührenordnung Papierangelegenheiten</a:t>
            </a:r>
            <a:br>
              <a:rPr lang="de-DE" sz="4000" b="1" dirty="0"/>
            </a:br>
            <a:r>
              <a:rPr lang="de-DE" sz="4000" dirty="0"/>
              <a:t>DSHV</a:t>
            </a:r>
            <a:endParaRPr lang="de-DE" sz="40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519D30E-0126-5ECA-E0A2-30A14A3B5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6539" y="3709025"/>
            <a:ext cx="3903903" cy="2106036"/>
          </a:xfrm>
        </p:spPr>
        <p:txBody>
          <a:bodyPr>
            <a:noAutofit/>
          </a:bodyPr>
          <a:lstStyle/>
          <a:p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Stand 07.06.2023</a:t>
            </a:r>
          </a:p>
          <a:p>
            <a:endParaRPr lang="de-DE" sz="2000" dirty="0"/>
          </a:p>
        </p:txBody>
      </p:sp>
      <p:pic>
        <p:nvPicPr>
          <p:cNvPr id="6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A568231-B43B-91F0-31D1-45E6D4EAD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" y="1320061"/>
            <a:ext cx="4724650" cy="3543487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83362B3-331D-C070-084E-C1BAEAA8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37CF-5646-1844-AAEB-ACA4B86F9587}" type="datetime1">
              <a:rPr lang="de-DE" smtClean="0"/>
              <a:t>07.06.23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59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3ED64-7C03-143C-076D-ED98F589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Besitzwechsel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2601A898-F92D-93A3-AE46-D988061DC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524195"/>
              </p:ext>
            </p:extLst>
          </p:nvPr>
        </p:nvGraphicFramePr>
        <p:xfrm>
          <a:off x="838200" y="2098087"/>
          <a:ext cx="8976532" cy="3681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3342">
                  <a:extLst>
                    <a:ext uri="{9D8B030D-6E8A-4147-A177-3AD203B41FA5}">
                      <a16:colId xmlns:a16="http://schemas.microsoft.com/office/drawing/2014/main" val="3737892797"/>
                    </a:ext>
                  </a:extLst>
                </a:gridCol>
                <a:gridCol w="1379123">
                  <a:extLst>
                    <a:ext uri="{9D8B030D-6E8A-4147-A177-3AD203B41FA5}">
                      <a16:colId xmlns:a16="http://schemas.microsoft.com/office/drawing/2014/main" val="1037785356"/>
                    </a:ext>
                  </a:extLst>
                </a:gridCol>
                <a:gridCol w="1394885">
                  <a:extLst>
                    <a:ext uri="{9D8B030D-6E8A-4147-A177-3AD203B41FA5}">
                      <a16:colId xmlns:a16="http://schemas.microsoft.com/office/drawing/2014/main" val="1375401627"/>
                    </a:ext>
                  </a:extLst>
                </a:gridCol>
                <a:gridCol w="1394885">
                  <a:extLst>
                    <a:ext uri="{9D8B030D-6E8A-4147-A177-3AD203B41FA5}">
                      <a16:colId xmlns:a16="http://schemas.microsoft.com/office/drawing/2014/main" val="1182233779"/>
                    </a:ext>
                  </a:extLst>
                </a:gridCol>
                <a:gridCol w="1402766">
                  <a:extLst>
                    <a:ext uri="{9D8B030D-6E8A-4147-A177-3AD203B41FA5}">
                      <a16:colId xmlns:a16="http://schemas.microsoft.com/office/drawing/2014/main" val="100513595"/>
                    </a:ext>
                  </a:extLst>
                </a:gridCol>
                <a:gridCol w="1291531">
                  <a:extLst>
                    <a:ext uri="{9D8B030D-6E8A-4147-A177-3AD203B41FA5}">
                      <a16:colId xmlns:a16="http://schemas.microsoft.com/office/drawing/2014/main" val="351902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 und SHS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 und BZVKS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DSHV, BZVKS und SHS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Kein Mitglied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418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77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77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69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140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686673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Bezahlt wird der Besitzwechsel beim DSHV</a:t>
                      </a:r>
                    </a:p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 DSHV meldet den Besitzwechsel der SHS und dem BZVKS. Die SHS trägt diesen im Stutbuch ein und der BZVKS trägt in der Datenbasis und in die HIT Datenbank ein.</a:t>
                      </a:r>
                    </a:p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Hierfür ist die Tierhalter/Balis Nummer zwingend notwendig.</a:t>
                      </a:r>
                    </a:p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 Equidenpass wird gestempelt und wieder an den Besitzer zurück geschickt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4544586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0148AE-4DBD-E924-BED2-B44358CA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3E4F-44D3-7042-B17B-1AB8120B87D5}" type="datetime1">
              <a:rPr lang="de-DE" smtClean="0"/>
              <a:t>07.06.23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79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3ED64-7C03-143C-076D-ED98F589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Präfixregistrierung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2601A898-F92D-93A3-AE46-D988061DC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009117"/>
              </p:ext>
            </p:extLst>
          </p:nvPr>
        </p:nvGraphicFramePr>
        <p:xfrm>
          <a:off x="838200" y="2098087"/>
          <a:ext cx="8976532" cy="3681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3342">
                  <a:extLst>
                    <a:ext uri="{9D8B030D-6E8A-4147-A177-3AD203B41FA5}">
                      <a16:colId xmlns:a16="http://schemas.microsoft.com/office/drawing/2014/main" val="3737892797"/>
                    </a:ext>
                  </a:extLst>
                </a:gridCol>
                <a:gridCol w="1379123">
                  <a:extLst>
                    <a:ext uri="{9D8B030D-6E8A-4147-A177-3AD203B41FA5}">
                      <a16:colId xmlns:a16="http://schemas.microsoft.com/office/drawing/2014/main" val="1037785356"/>
                    </a:ext>
                  </a:extLst>
                </a:gridCol>
                <a:gridCol w="1394885">
                  <a:extLst>
                    <a:ext uri="{9D8B030D-6E8A-4147-A177-3AD203B41FA5}">
                      <a16:colId xmlns:a16="http://schemas.microsoft.com/office/drawing/2014/main" val="1375401627"/>
                    </a:ext>
                  </a:extLst>
                </a:gridCol>
                <a:gridCol w="1394885">
                  <a:extLst>
                    <a:ext uri="{9D8B030D-6E8A-4147-A177-3AD203B41FA5}">
                      <a16:colId xmlns:a16="http://schemas.microsoft.com/office/drawing/2014/main" val="1182233779"/>
                    </a:ext>
                  </a:extLst>
                </a:gridCol>
                <a:gridCol w="1402766">
                  <a:extLst>
                    <a:ext uri="{9D8B030D-6E8A-4147-A177-3AD203B41FA5}">
                      <a16:colId xmlns:a16="http://schemas.microsoft.com/office/drawing/2014/main" val="100513595"/>
                    </a:ext>
                  </a:extLst>
                </a:gridCol>
                <a:gridCol w="1291531">
                  <a:extLst>
                    <a:ext uri="{9D8B030D-6E8A-4147-A177-3AD203B41FA5}">
                      <a16:colId xmlns:a16="http://schemas.microsoft.com/office/drawing/2014/main" val="351902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 und SHS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 und BZVKS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DSHV, BZVKS und SHS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Kein Mitglied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418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77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77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69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140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686673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Bezahlt wird die Präfixregistrierung beim DSHV</a:t>
                      </a:r>
                    </a:p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 DSHV fragt bei der SHS nach, ob das Präfix noch frei ist. </a:t>
                      </a: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Dann wird dies bei der SHS registriert, im Stutbuch eingetragen und in der Datenbank des BZVKS hinterlegt.</a:t>
                      </a:r>
                    </a:p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 Präfix kann nur einmal vergeben werden.</a:t>
                      </a:r>
                    </a:p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4544586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0148AE-4DBD-E924-BED2-B44358CA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85E3-8CDE-3141-9F64-5E36B75CC066}" type="datetime1">
              <a:rPr lang="de-DE" smtClean="0"/>
              <a:t>07.06.23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07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3ED64-7C03-143C-076D-ED98F589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Fohlenregistrierung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2601A898-F92D-93A3-AE46-D988061DC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245985"/>
              </p:ext>
            </p:extLst>
          </p:nvPr>
        </p:nvGraphicFramePr>
        <p:xfrm>
          <a:off x="838200" y="2098087"/>
          <a:ext cx="8976532" cy="3956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3342">
                  <a:extLst>
                    <a:ext uri="{9D8B030D-6E8A-4147-A177-3AD203B41FA5}">
                      <a16:colId xmlns:a16="http://schemas.microsoft.com/office/drawing/2014/main" val="3737892797"/>
                    </a:ext>
                  </a:extLst>
                </a:gridCol>
                <a:gridCol w="1379123">
                  <a:extLst>
                    <a:ext uri="{9D8B030D-6E8A-4147-A177-3AD203B41FA5}">
                      <a16:colId xmlns:a16="http://schemas.microsoft.com/office/drawing/2014/main" val="1037785356"/>
                    </a:ext>
                  </a:extLst>
                </a:gridCol>
                <a:gridCol w="1394885">
                  <a:extLst>
                    <a:ext uri="{9D8B030D-6E8A-4147-A177-3AD203B41FA5}">
                      <a16:colId xmlns:a16="http://schemas.microsoft.com/office/drawing/2014/main" val="1375401627"/>
                    </a:ext>
                  </a:extLst>
                </a:gridCol>
                <a:gridCol w="1394885">
                  <a:extLst>
                    <a:ext uri="{9D8B030D-6E8A-4147-A177-3AD203B41FA5}">
                      <a16:colId xmlns:a16="http://schemas.microsoft.com/office/drawing/2014/main" val="1182233779"/>
                    </a:ext>
                  </a:extLst>
                </a:gridCol>
                <a:gridCol w="1402766">
                  <a:extLst>
                    <a:ext uri="{9D8B030D-6E8A-4147-A177-3AD203B41FA5}">
                      <a16:colId xmlns:a16="http://schemas.microsoft.com/office/drawing/2014/main" val="100513595"/>
                    </a:ext>
                  </a:extLst>
                </a:gridCol>
                <a:gridCol w="1291531">
                  <a:extLst>
                    <a:ext uri="{9D8B030D-6E8A-4147-A177-3AD203B41FA5}">
                      <a16:colId xmlns:a16="http://schemas.microsoft.com/office/drawing/2014/main" val="351902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 und SHS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 und BZVKS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DSHV, BZVKS und SHS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Kein Mitglied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418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686673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Bezahlt wird die Fohlenregistrierung beim BZVKS</a:t>
                      </a:r>
                    </a:p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 Shire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Horse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Züchter muss zwingend im DSHV und BZVKS Mitglied sein.</a:t>
                      </a: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Mutterstute muss der Züchter beim BZVKS als „aktiv“ melden. </a:t>
                      </a: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Jahresgebühr beträgt 20 Euro und sind bei der Eintragungsgebühr mitgerechnet.</a:t>
                      </a:r>
                    </a:p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 hinzu kommt bei der Fohleneintragung die Gebühren der DNA Analyse durch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GenControl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Das sind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25 Euro und muss direkt an das Labor gezahlt werden.</a:t>
                      </a:r>
                    </a:p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4544586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0148AE-4DBD-E924-BED2-B44358CA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75E8-A202-764B-AD4C-DF48D9D1A07F}" type="datetime1">
              <a:rPr lang="de-DE" smtClean="0"/>
              <a:t>07.06.23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40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3ED64-7C03-143C-076D-ED98F589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Deckschein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2601A898-F92D-93A3-AE46-D988061DC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809838"/>
              </p:ext>
            </p:extLst>
          </p:nvPr>
        </p:nvGraphicFramePr>
        <p:xfrm>
          <a:off x="838200" y="2098087"/>
          <a:ext cx="8976532" cy="3956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3342">
                  <a:extLst>
                    <a:ext uri="{9D8B030D-6E8A-4147-A177-3AD203B41FA5}">
                      <a16:colId xmlns:a16="http://schemas.microsoft.com/office/drawing/2014/main" val="3737892797"/>
                    </a:ext>
                  </a:extLst>
                </a:gridCol>
                <a:gridCol w="1379123">
                  <a:extLst>
                    <a:ext uri="{9D8B030D-6E8A-4147-A177-3AD203B41FA5}">
                      <a16:colId xmlns:a16="http://schemas.microsoft.com/office/drawing/2014/main" val="1037785356"/>
                    </a:ext>
                  </a:extLst>
                </a:gridCol>
                <a:gridCol w="1394885">
                  <a:extLst>
                    <a:ext uri="{9D8B030D-6E8A-4147-A177-3AD203B41FA5}">
                      <a16:colId xmlns:a16="http://schemas.microsoft.com/office/drawing/2014/main" val="1375401627"/>
                    </a:ext>
                  </a:extLst>
                </a:gridCol>
                <a:gridCol w="1394885">
                  <a:extLst>
                    <a:ext uri="{9D8B030D-6E8A-4147-A177-3AD203B41FA5}">
                      <a16:colId xmlns:a16="http://schemas.microsoft.com/office/drawing/2014/main" val="1182233779"/>
                    </a:ext>
                  </a:extLst>
                </a:gridCol>
                <a:gridCol w="1402766">
                  <a:extLst>
                    <a:ext uri="{9D8B030D-6E8A-4147-A177-3AD203B41FA5}">
                      <a16:colId xmlns:a16="http://schemas.microsoft.com/office/drawing/2014/main" val="100513595"/>
                    </a:ext>
                  </a:extLst>
                </a:gridCol>
                <a:gridCol w="1291531">
                  <a:extLst>
                    <a:ext uri="{9D8B030D-6E8A-4147-A177-3AD203B41FA5}">
                      <a16:colId xmlns:a16="http://schemas.microsoft.com/office/drawing/2014/main" val="351902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 und SHS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 und BZVKS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DSHV, BZVKS und SHS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Kein Mitglied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418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686673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Bezahlt wird die Aktivsetzung beim BZVKS</a:t>
                      </a:r>
                    </a:p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Wenn der Hengsthalter Deckscheine für seinen Hengst nutzen möchte muss zwingend im DSHV und BZVKS Mitglied sein.</a:t>
                      </a: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 Hengsthalter muss seinen Hengst beim BZVKS als „aktiv“ melden. </a:t>
                      </a: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Aktivsetzung beträgt 100 Euro und ist jährlich zu zahlen.</a:t>
                      </a:r>
                    </a:p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Wenn der Hengst in einer Saison nicht im Deckeinsatz ist, dann bitte rechtzeitig zum Jahresende (30.09.) inaktiv melden, sonst fallen die Gebühren an.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4544586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0148AE-4DBD-E924-BED2-B44358CA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42D-3E89-B44C-962A-1CE7EF861AB0}" type="datetime1">
              <a:rPr lang="de-DE" smtClean="0"/>
              <a:t>07.06.23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55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3ED64-7C03-143C-076D-ED98F589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Körung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2601A898-F92D-93A3-AE46-D988061DC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651876"/>
              </p:ext>
            </p:extLst>
          </p:nvPr>
        </p:nvGraphicFramePr>
        <p:xfrm>
          <a:off x="838200" y="2098087"/>
          <a:ext cx="8976532" cy="3956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3342">
                  <a:extLst>
                    <a:ext uri="{9D8B030D-6E8A-4147-A177-3AD203B41FA5}">
                      <a16:colId xmlns:a16="http://schemas.microsoft.com/office/drawing/2014/main" val="3737892797"/>
                    </a:ext>
                  </a:extLst>
                </a:gridCol>
                <a:gridCol w="1379123">
                  <a:extLst>
                    <a:ext uri="{9D8B030D-6E8A-4147-A177-3AD203B41FA5}">
                      <a16:colId xmlns:a16="http://schemas.microsoft.com/office/drawing/2014/main" val="1037785356"/>
                    </a:ext>
                  </a:extLst>
                </a:gridCol>
                <a:gridCol w="1394885">
                  <a:extLst>
                    <a:ext uri="{9D8B030D-6E8A-4147-A177-3AD203B41FA5}">
                      <a16:colId xmlns:a16="http://schemas.microsoft.com/office/drawing/2014/main" val="1375401627"/>
                    </a:ext>
                  </a:extLst>
                </a:gridCol>
                <a:gridCol w="1394885">
                  <a:extLst>
                    <a:ext uri="{9D8B030D-6E8A-4147-A177-3AD203B41FA5}">
                      <a16:colId xmlns:a16="http://schemas.microsoft.com/office/drawing/2014/main" val="1182233779"/>
                    </a:ext>
                  </a:extLst>
                </a:gridCol>
                <a:gridCol w="1402766">
                  <a:extLst>
                    <a:ext uri="{9D8B030D-6E8A-4147-A177-3AD203B41FA5}">
                      <a16:colId xmlns:a16="http://schemas.microsoft.com/office/drawing/2014/main" val="100513595"/>
                    </a:ext>
                  </a:extLst>
                </a:gridCol>
                <a:gridCol w="1291531">
                  <a:extLst>
                    <a:ext uri="{9D8B030D-6E8A-4147-A177-3AD203B41FA5}">
                      <a16:colId xmlns:a16="http://schemas.microsoft.com/office/drawing/2014/main" val="351902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 und SHS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 und BZVKS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Mitglied im DSHV, BZVKS und SHS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Kein Mitglied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418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300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686673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 Austragungsort und der Termin für die Körung wird jeweils zum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Jahrebeginn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bekannt gegeben. Ebenso die Meldegebühr für die Hengste.</a:t>
                      </a:r>
                    </a:p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 wird pro Jahr eine Körung geben.</a:t>
                      </a: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Hierzu sind zur 1. Inspektion ein-oder zweijährige Hengste zu melden.</a:t>
                      </a: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Für die 2. Inspektion müssen fünfjährige (und älter) Hengste gemeldet werden.</a:t>
                      </a:r>
                    </a:p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Körung wird durch zwei Körrichter der SHS, einem Tierarzt, der Zuchtleitung des BZVKS und einem Vertreter des DSHV durchgeführt werden.</a:t>
                      </a:r>
                    </a:p>
                    <a:p>
                      <a:pPr algn="l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4544586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0148AE-4DBD-E924-BED2-B44358CA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68C4-78F8-A042-8DD7-094D1CE794E8}" type="datetime1">
              <a:rPr lang="de-DE" smtClean="0"/>
              <a:t>07.06.23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707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2630cc-2f10-4bf2-9bcc-ca89b556ff8c" xsi:nil="true"/>
    <lcf76f155ced4ddcb4097134ff3c332f xmlns="6b8ddf60-8fc0-48ce-8504-60f3b3c5b21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ECCE606CBF454B99A22DA610828DB7" ma:contentTypeVersion="11" ma:contentTypeDescription="Ein neues Dokument erstellen." ma:contentTypeScope="" ma:versionID="426f87e11ee2e08f2c5cca6acda566c8">
  <xsd:schema xmlns:xsd="http://www.w3.org/2001/XMLSchema" xmlns:xs="http://www.w3.org/2001/XMLSchema" xmlns:p="http://schemas.microsoft.com/office/2006/metadata/properties" xmlns:ns2="6b8ddf60-8fc0-48ce-8504-60f3b3c5b219" xmlns:ns3="8f2630cc-2f10-4bf2-9bcc-ca89b556ff8c" targetNamespace="http://schemas.microsoft.com/office/2006/metadata/properties" ma:root="true" ma:fieldsID="439bdcb408535a371fac9f916e7ae969" ns2:_="" ns3:_="">
    <xsd:import namespace="6b8ddf60-8fc0-48ce-8504-60f3b3c5b219"/>
    <xsd:import namespace="8f2630cc-2f10-4bf2-9bcc-ca89b556ff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ddf60-8fc0-48ce-8504-60f3b3c5b2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5932ae58-981e-45b9-98e8-caf5654025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630cc-2f10-4bf2-9bcc-ca89b556ff8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e20638a-c8fc-4cf4-a955-97aca15142ed}" ma:internalName="TaxCatchAll" ma:showField="CatchAllData" ma:web="8f2630cc-2f10-4bf2-9bcc-ca89b556ff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A09D89-3C02-449F-8655-18B05CDE77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73FF40-F13F-4C31-8ACE-45135543DBBA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6b8ddf60-8fc0-48ce-8504-60f3b3c5b219"/>
    <ds:schemaRef ds:uri="http://schemas.openxmlformats.org/package/2006/metadata/core-properties"/>
    <ds:schemaRef ds:uri="8f2630cc-2f10-4bf2-9bcc-ca89b556ff8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06844E4-2624-4BAE-9388-E65E5002A003}">
  <ds:schemaRefs>
    <ds:schemaRef ds:uri="6b8ddf60-8fc0-48ce-8504-60f3b3c5b219"/>
    <ds:schemaRef ds:uri="8f2630cc-2f10-4bf2-9bcc-ca89b556ff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TM10001114[[fn=Katalog]]</Template>
  <TotalTime>0</TotalTime>
  <Words>490</Words>
  <Application>Microsoft Macintosh PowerPoint</Application>
  <PresentationFormat>Breitbild</PresentationFormat>
  <Paragraphs>103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</vt:lpstr>
      <vt:lpstr>Gebührenordnung Papierangelegenheiten DSHV</vt:lpstr>
      <vt:lpstr>Besitzwechsel</vt:lpstr>
      <vt:lpstr>Präfixregistrierung</vt:lpstr>
      <vt:lpstr>Fohlenregistrierung</vt:lpstr>
      <vt:lpstr>Deckschein</vt:lpstr>
      <vt:lpstr>Körung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Christof Backhaus</dc:creator>
  <cp:lastModifiedBy>Birgit Backhaus</cp:lastModifiedBy>
  <cp:revision>7</cp:revision>
  <cp:lastPrinted>2023-05-18T19:08:15Z</cp:lastPrinted>
  <dcterms:created xsi:type="dcterms:W3CDTF">2023-01-26T11:34:11Z</dcterms:created>
  <dcterms:modified xsi:type="dcterms:W3CDTF">2023-06-07T14:47:55Z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0x0101003CECCE606CBF454B99A22DA610828DB7</vt:lpwstr>
  </property>
  <property fmtid="{D5CDD505-2E9C-101B-9397-08002B2CF9AE}" pid="3" name="MediaServiceImageTags">
    <vt:lpwstr/>
  </property>
</Properties>
</file>